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66"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86" d="100"/>
          <a:sy n="86" d="100"/>
        </p:scale>
        <p:origin x="138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it-IT"/>
              <a:t>Fare clic per modificare lo stile del titolo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E8CBFEA-5646-42D8-A903-4F12B75BA362}" type="datetimeFigureOut">
              <a:rPr lang="it-IT" smtClean="0"/>
              <a:t>09/12/2019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48DF8B7-7A99-460A-AACC-6D0841BBAF65}" type="slidenum">
              <a:rPr lang="it-IT" smtClean="0"/>
              <a:t>‹N›</a:t>
            </a:fld>
            <a:endParaRPr lang="it-IT"/>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2E8CBFEA-5646-42D8-A903-4F12B75BA362}" type="datetimeFigureOut">
              <a:rPr lang="it-IT" smtClean="0"/>
              <a:t>09/12/2019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48DF8B7-7A99-460A-AACC-6D0841BBAF65}"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2E8CBFEA-5646-42D8-A903-4F12B75BA362}" type="datetimeFigureOut">
              <a:rPr lang="it-IT" smtClean="0"/>
              <a:t>09/12/2019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48DF8B7-7A99-460A-AACC-6D0841BBAF65}"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2E8CBFEA-5646-42D8-A903-4F12B75BA362}" type="datetimeFigureOut">
              <a:rPr lang="it-IT" smtClean="0"/>
              <a:t>09/12/2019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48DF8B7-7A99-460A-AACC-6D0841BBAF65}"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E8CBFEA-5646-42D8-A903-4F12B75BA362}" type="datetimeFigureOut">
              <a:rPr lang="it-IT" smtClean="0"/>
              <a:t>09/12/2019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48DF8B7-7A99-460A-AACC-6D0841BBAF65}" type="slidenum">
              <a:rPr lang="it-IT" smtClean="0"/>
              <a:t>‹N›</a:t>
            </a:fld>
            <a:endParaRPr lang="it-IT"/>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2E8CBFEA-5646-42D8-A903-4F12B75BA362}" type="datetimeFigureOut">
              <a:rPr lang="it-IT" smtClean="0"/>
              <a:t>09/12/2019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48DF8B7-7A99-460A-AACC-6D0841BBAF65}"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2E8CBFEA-5646-42D8-A903-4F12B75BA362}" type="datetimeFigureOut">
              <a:rPr lang="it-IT" smtClean="0"/>
              <a:t>09/12/2019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48DF8B7-7A99-460A-AACC-6D0841BBAF65}" type="slidenum">
              <a:rPr lang="it-IT" smtClean="0"/>
              <a:t>‹N›</a:t>
            </a:fld>
            <a:endParaRPr lang="it-IT"/>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2E8CBFEA-5646-42D8-A903-4F12B75BA362}" type="datetimeFigureOut">
              <a:rPr lang="it-IT" smtClean="0"/>
              <a:t>09/12/2019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48DF8B7-7A99-460A-AACC-6D0841BBAF65}"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CBFEA-5646-42D8-A903-4F12B75BA362}" type="datetimeFigureOut">
              <a:rPr lang="it-IT" smtClean="0"/>
              <a:t>09/12/2019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48DF8B7-7A99-460A-AACC-6D0841BBAF65}"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it-IT"/>
              <a:t>Fare clic per modificare lo stile del titolo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2E8CBFEA-5646-42D8-A903-4F12B75BA362}" type="datetimeFigureOut">
              <a:rPr lang="it-IT" smtClean="0"/>
              <a:t>09/12/2019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48DF8B7-7A99-460A-AACC-6D0841BBAF65}" type="slidenum">
              <a:rPr lang="it-IT" smtClean="0"/>
              <a:t>‹N›</a:t>
            </a:fld>
            <a:endParaRPr lang="it-IT"/>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it-IT"/>
              <a:t>Fare clic per modificare lo stile del titolo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2E8CBFEA-5646-42D8-A903-4F12B75BA362}" type="datetimeFigureOut">
              <a:rPr lang="it-IT" smtClean="0"/>
              <a:t>09/12/2019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48DF8B7-7A99-460A-AACC-6D0841BBAF65}"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E8CBFEA-5646-42D8-A903-4F12B75BA362}" type="datetimeFigureOut">
              <a:rPr lang="it-IT" smtClean="0"/>
              <a:t>09/12/2019</a:t>
            </a:fld>
            <a:endParaRPr lang="it-IT"/>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it-IT"/>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48DF8B7-7A99-460A-AACC-6D0841BBAF65}" type="slidenum">
              <a:rPr lang="it-IT" smtClean="0"/>
              <a:t>‹N›</a:t>
            </a:fld>
            <a:endParaRPr lang="it-IT"/>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mDtMg0r9-s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87624" y="548680"/>
            <a:ext cx="6768752" cy="1584176"/>
          </a:xfrm>
        </p:spPr>
        <p:txBody>
          <a:bodyPr/>
          <a:lstStyle/>
          <a:p>
            <a:pPr algn="ctr"/>
            <a:r>
              <a:rPr lang="it-IT" sz="4800" dirty="0"/>
              <a:t>CONCETTO DI DEMOCRAZIA E DIRITTI UMANI</a:t>
            </a:r>
          </a:p>
        </p:txBody>
      </p:sp>
      <p:sp>
        <p:nvSpPr>
          <p:cNvPr id="3" name="Sottotitolo 2"/>
          <p:cNvSpPr>
            <a:spLocks noGrp="1"/>
          </p:cNvSpPr>
          <p:nvPr>
            <p:ph type="subTitle" idx="1"/>
          </p:nvPr>
        </p:nvSpPr>
        <p:spPr/>
        <p:txBody>
          <a:bodyPr/>
          <a:lstStyle/>
          <a:p>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178" y="3326591"/>
            <a:ext cx="8208912" cy="2952328"/>
          </a:xfrm>
          <a:prstGeom prst="rect">
            <a:avLst/>
          </a:prstGeom>
        </p:spPr>
      </p:pic>
    </p:spTree>
    <p:extLst>
      <p:ext uri="{BB962C8B-B14F-4D97-AF65-F5344CB8AC3E}">
        <p14:creationId xmlns:p14="http://schemas.microsoft.com/office/powerpoint/2010/main" val="1637931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690B717-DB06-42BE-BBBE-1116BB01CA24}"/>
              </a:ext>
            </a:extLst>
          </p:cNvPr>
          <p:cNvSpPr txBox="1"/>
          <p:nvPr/>
        </p:nvSpPr>
        <p:spPr>
          <a:xfrm>
            <a:off x="2195736" y="1052736"/>
            <a:ext cx="4053610" cy="461665"/>
          </a:xfrm>
          <a:prstGeom prst="rect">
            <a:avLst/>
          </a:prstGeom>
          <a:noFill/>
        </p:spPr>
        <p:txBody>
          <a:bodyPr wrap="none" rtlCol="0">
            <a:spAutoFit/>
          </a:bodyPr>
          <a:lstStyle/>
          <a:p>
            <a:r>
              <a:rPr lang="it-IT" sz="2400" dirty="0">
                <a:latin typeface="Arial Rounded MT Bold" panose="020F0704030504030204" pitchFamily="34" charset="0"/>
              </a:rPr>
              <a:t>DIRITTI E LIBERTA’ CIVILI</a:t>
            </a:r>
          </a:p>
        </p:txBody>
      </p:sp>
      <p:pic>
        <p:nvPicPr>
          <p:cNvPr id="6" name="Immagine 5">
            <a:extLst>
              <a:ext uri="{FF2B5EF4-FFF2-40B4-BE49-F238E27FC236}">
                <a16:creationId xmlns:a16="http://schemas.microsoft.com/office/drawing/2014/main" id="{C40CD438-52A3-4387-96D5-F5B635056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916831"/>
            <a:ext cx="3828549" cy="3024337"/>
          </a:xfrm>
          <a:prstGeom prst="rect">
            <a:avLst/>
          </a:prstGeom>
        </p:spPr>
      </p:pic>
      <p:sp>
        <p:nvSpPr>
          <p:cNvPr id="8" name="CasellaDiTesto 7">
            <a:extLst>
              <a:ext uri="{FF2B5EF4-FFF2-40B4-BE49-F238E27FC236}">
                <a16:creationId xmlns:a16="http://schemas.microsoft.com/office/drawing/2014/main" id="{AC783833-AEF3-4F7A-86F7-00B3CCCBAA0D}"/>
              </a:ext>
            </a:extLst>
          </p:cNvPr>
          <p:cNvSpPr txBox="1"/>
          <p:nvPr/>
        </p:nvSpPr>
        <p:spPr>
          <a:xfrm>
            <a:off x="395536" y="3052118"/>
            <a:ext cx="4576894" cy="923330"/>
          </a:xfrm>
          <a:prstGeom prst="rect">
            <a:avLst/>
          </a:prstGeom>
          <a:noFill/>
        </p:spPr>
        <p:txBody>
          <a:bodyPr wrap="none" rtlCol="0">
            <a:spAutoFit/>
          </a:bodyPr>
          <a:lstStyle/>
          <a:p>
            <a:r>
              <a:rPr lang="it-IT" dirty="0">
                <a:solidFill>
                  <a:schemeClr val="accent4">
                    <a:lumMod val="75000"/>
                  </a:schemeClr>
                </a:solidFill>
              </a:rPr>
              <a:t>Diritto alla vita, libertà dalla tortura e dalla</a:t>
            </a:r>
          </a:p>
          <a:p>
            <a:r>
              <a:rPr lang="it-IT" dirty="0">
                <a:solidFill>
                  <a:schemeClr val="accent4">
                    <a:lumMod val="75000"/>
                  </a:schemeClr>
                </a:solidFill>
              </a:rPr>
              <a:t> schiavitù, libertà di espressione </a:t>
            </a:r>
          </a:p>
          <a:p>
            <a:r>
              <a:rPr lang="it-IT" dirty="0">
                <a:solidFill>
                  <a:schemeClr val="accent4">
                    <a:lumMod val="75000"/>
                  </a:schemeClr>
                </a:solidFill>
              </a:rPr>
              <a:t>e credo religioso, diritto di non discriminazione</a:t>
            </a:r>
          </a:p>
        </p:txBody>
      </p:sp>
    </p:spTree>
    <p:extLst>
      <p:ext uri="{BB962C8B-B14F-4D97-AF65-F5344CB8AC3E}">
        <p14:creationId xmlns:p14="http://schemas.microsoft.com/office/powerpoint/2010/main" val="113711970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A98AFEF-1970-4838-A6C5-CE52A2A10325}"/>
              </a:ext>
            </a:extLst>
          </p:cNvPr>
          <p:cNvSpPr txBox="1"/>
          <p:nvPr/>
        </p:nvSpPr>
        <p:spPr>
          <a:xfrm>
            <a:off x="3059832" y="908720"/>
            <a:ext cx="2510111" cy="461665"/>
          </a:xfrm>
          <a:prstGeom prst="rect">
            <a:avLst/>
          </a:prstGeom>
          <a:noFill/>
        </p:spPr>
        <p:txBody>
          <a:bodyPr wrap="none" rtlCol="0">
            <a:spAutoFit/>
          </a:bodyPr>
          <a:lstStyle/>
          <a:p>
            <a:r>
              <a:rPr lang="it-IT" sz="2400" dirty="0">
                <a:latin typeface="Arial Rounded MT Bold" panose="020F0704030504030204" pitchFamily="34" charset="0"/>
              </a:rPr>
              <a:t>DIRITTI LEGALI</a:t>
            </a:r>
          </a:p>
        </p:txBody>
      </p:sp>
      <p:pic>
        <p:nvPicPr>
          <p:cNvPr id="6" name="Immagine 5">
            <a:extLst>
              <a:ext uri="{FF2B5EF4-FFF2-40B4-BE49-F238E27FC236}">
                <a16:creationId xmlns:a16="http://schemas.microsoft.com/office/drawing/2014/main" id="{E3B8E98F-113F-4E46-A91E-FDDDFB330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2276872"/>
            <a:ext cx="2857899" cy="2857899"/>
          </a:xfrm>
          <a:prstGeom prst="rect">
            <a:avLst/>
          </a:prstGeom>
        </p:spPr>
      </p:pic>
      <p:sp>
        <p:nvSpPr>
          <p:cNvPr id="7" name="CasellaDiTesto 6">
            <a:extLst>
              <a:ext uri="{FF2B5EF4-FFF2-40B4-BE49-F238E27FC236}">
                <a16:creationId xmlns:a16="http://schemas.microsoft.com/office/drawing/2014/main" id="{6E290CCE-4A75-4CCD-B85A-FD44B6142E55}"/>
              </a:ext>
            </a:extLst>
          </p:cNvPr>
          <p:cNvSpPr txBox="1"/>
          <p:nvPr/>
        </p:nvSpPr>
        <p:spPr>
          <a:xfrm>
            <a:off x="467544" y="2420888"/>
            <a:ext cx="4275529" cy="923330"/>
          </a:xfrm>
          <a:prstGeom prst="rect">
            <a:avLst/>
          </a:prstGeom>
          <a:noFill/>
        </p:spPr>
        <p:txBody>
          <a:bodyPr wrap="none" rtlCol="0">
            <a:spAutoFit/>
          </a:bodyPr>
          <a:lstStyle/>
          <a:p>
            <a:r>
              <a:rPr lang="it-IT" dirty="0">
                <a:solidFill>
                  <a:schemeClr val="accent4">
                    <a:lumMod val="75000"/>
                  </a:schemeClr>
                </a:solidFill>
              </a:rPr>
              <a:t>Diritto alla presunzione di innocenza, ad un </a:t>
            </a:r>
          </a:p>
          <a:p>
            <a:r>
              <a:rPr lang="it-IT" dirty="0">
                <a:solidFill>
                  <a:schemeClr val="accent4">
                    <a:lumMod val="75000"/>
                  </a:schemeClr>
                </a:solidFill>
              </a:rPr>
              <a:t>giusto processo, a non essere arrestato o</a:t>
            </a:r>
          </a:p>
          <a:p>
            <a:r>
              <a:rPr lang="it-IT" dirty="0">
                <a:solidFill>
                  <a:schemeClr val="accent4">
                    <a:lumMod val="75000"/>
                  </a:schemeClr>
                </a:solidFill>
              </a:rPr>
              <a:t>detenuto arbitrariamente </a:t>
            </a:r>
          </a:p>
        </p:txBody>
      </p:sp>
    </p:spTree>
    <p:extLst>
      <p:ext uri="{BB962C8B-B14F-4D97-AF65-F5344CB8AC3E}">
        <p14:creationId xmlns:p14="http://schemas.microsoft.com/office/powerpoint/2010/main" val="4044967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7D9EE70-1D4A-4667-9B3E-BA3BEC4DD591}"/>
              </a:ext>
            </a:extLst>
          </p:cNvPr>
          <p:cNvSpPr txBox="1"/>
          <p:nvPr/>
        </p:nvSpPr>
        <p:spPr>
          <a:xfrm>
            <a:off x="3059832" y="1052736"/>
            <a:ext cx="2659702" cy="461665"/>
          </a:xfrm>
          <a:prstGeom prst="rect">
            <a:avLst/>
          </a:prstGeom>
          <a:noFill/>
        </p:spPr>
        <p:txBody>
          <a:bodyPr wrap="none" rtlCol="0">
            <a:spAutoFit/>
          </a:bodyPr>
          <a:lstStyle/>
          <a:p>
            <a:r>
              <a:rPr lang="it-IT" sz="2400" dirty="0">
                <a:latin typeface="Arial Rounded MT Bold" panose="020F0704030504030204" pitchFamily="34" charset="0"/>
              </a:rPr>
              <a:t>DIRITTI SOCIALI</a:t>
            </a:r>
          </a:p>
        </p:txBody>
      </p:sp>
      <p:pic>
        <p:nvPicPr>
          <p:cNvPr id="6" name="Immagine 5">
            <a:extLst>
              <a:ext uri="{FF2B5EF4-FFF2-40B4-BE49-F238E27FC236}">
                <a16:creationId xmlns:a16="http://schemas.microsoft.com/office/drawing/2014/main" id="{7B38FB19-B80D-448E-9DF9-DFD871B3C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683" y="2068550"/>
            <a:ext cx="4030588" cy="2720900"/>
          </a:xfrm>
          <a:prstGeom prst="rect">
            <a:avLst/>
          </a:prstGeom>
        </p:spPr>
      </p:pic>
      <p:sp>
        <p:nvSpPr>
          <p:cNvPr id="8" name="CasellaDiTesto 7">
            <a:extLst>
              <a:ext uri="{FF2B5EF4-FFF2-40B4-BE49-F238E27FC236}">
                <a16:creationId xmlns:a16="http://schemas.microsoft.com/office/drawing/2014/main" id="{7AC9DF5C-0858-48FB-9199-26624FB848DC}"/>
              </a:ext>
            </a:extLst>
          </p:cNvPr>
          <p:cNvSpPr txBox="1"/>
          <p:nvPr/>
        </p:nvSpPr>
        <p:spPr>
          <a:xfrm>
            <a:off x="395536" y="2636912"/>
            <a:ext cx="3480440" cy="923330"/>
          </a:xfrm>
          <a:prstGeom prst="rect">
            <a:avLst/>
          </a:prstGeom>
          <a:noFill/>
        </p:spPr>
        <p:txBody>
          <a:bodyPr wrap="none" rtlCol="0">
            <a:spAutoFit/>
          </a:bodyPr>
          <a:lstStyle/>
          <a:p>
            <a:r>
              <a:rPr lang="it-IT" dirty="0">
                <a:solidFill>
                  <a:schemeClr val="accent4">
                    <a:lumMod val="75000"/>
                  </a:schemeClr>
                </a:solidFill>
              </a:rPr>
              <a:t>Diritto all’ educazione, a formare e </a:t>
            </a:r>
          </a:p>
          <a:p>
            <a:r>
              <a:rPr lang="it-IT" dirty="0">
                <a:solidFill>
                  <a:schemeClr val="accent4">
                    <a:lumMod val="75000"/>
                  </a:schemeClr>
                </a:solidFill>
              </a:rPr>
              <a:t>mantenere una famiglia, allo svago,</a:t>
            </a:r>
          </a:p>
          <a:p>
            <a:r>
              <a:rPr lang="it-IT" dirty="0">
                <a:solidFill>
                  <a:schemeClr val="accent4">
                    <a:lumMod val="75000"/>
                  </a:schemeClr>
                </a:solidFill>
              </a:rPr>
              <a:t>alle cure sanitarie</a:t>
            </a:r>
          </a:p>
        </p:txBody>
      </p:sp>
    </p:spTree>
    <p:extLst>
      <p:ext uri="{BB962C8B-B14F-4D97-AF65-F5344CB8AC3E}">
        <p14:creationId xmlns:p14="http://schemas.microsoft.com/office/powerpoint/2010/main" val="36340217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335A449D-30EE-4004-AB9F-A46DE6352F75}"/>
              </a:ext>
            </a:extLst>
          </p:cNvPr>
          <p:cNvSpPr txBox="1"/>
          <p:nvPr/>
        </p:nvSpPr>
        <p:spPr>
          <a:xfrm>
            <a:off x="2627784" y="1124744"/>
            <a:ext cx="2727029" cy="461665"/>
          </a:xfrm>
          <a:prstGeom prst="rect">
            <a:avLst/>
          </a:prstGeom>
          <a:noFill/>
        </p:spPr>
        <p:txBody>
          <a:bodyPr wrap="none" rtlCol="0">
            <a:spAutoFit/>
          </a:bodyPr>
          <a:lstStyle/>
          <a:p>
            <a:r>
              <a:rPr lang="it-IT" sz="2400" dirty="0">
                <a:latin typeface="Arial Rounded MT Bold" panose="020F0704030504030204" pitchFamily="34" charset="0"/>
              </a:rPr>
              <a:t>DIRITTI POLITICI</a:t>
            </a:r>
          </a:p>
        </p:txBody>
      </p:sp>
      <p:pic>
        <p:nvPicPr>
          <p:cNvPr id="10" name="Immagine 9">
            <a:extLst>
              <a:ext uri="{FF2B5EF4-FFF2-40B4-BE49-F238E27FC236}">
                <a16:creationId xmlns:a16="http://schemas.microsoft.com/office/drawing/2014/main" id="{712DF92A-0956-492C-A606-4B9913F1C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2270760"/>
            <a:ext cx="4572000" cy="2316480"/>
          </a:xfrm>
          <a:prstGeom prst="rect">
            <a:avLst/>
          </a:prstGeom>
        </p:spPr>
      </p:pic>
      <p:sp>
        <p:nvSpPr>
          <p:cNvPr id="12" name="CasellaDiTesto 11">
            <a:extLst>
              <a:ext uri="{FF2B5EF4-FFF2-40B4-BE49-F238E27FC236}">
                <a16:creationId xmlns:a16="http://schemas.microsoft.com/office/drawing/2014/main" id="{98E8680F-6D05-44BF-9F9A-96290093D007}"/>
              </a:ext>
            </a:extLst>
          </p:cNvPr>
          <p:cNvSpPr txBox="1"/>
          <p:nvPr/>
        </p:nvSpPr>
        <p:spPr>
          <a:xfrm>
            <a:off x="179512" y="2708920"/>
            <a:ext cx="3893252" cy="1200329"/>
          </a:xfrm>
          <a:prstGeom prst="rect">
            <a:avLst/>
          </a:prstGeom>
          <a:noFill/>
        </p:spPr>
        <p:txBody>
          <a:bodyPr wrap="square" rtlCol="0">
            <a:spAutoFit/>
          </a:bodyPr>
          <a:lstStyle/>
          <a:p>
            <a:r>
              <a:rPr lang="it-IT" dirty="0">
                <a:solidFill>
                  <a:schemeClr val="accent4">
                    <a:lumMod val="75000"/>
                  </a:schemeClr>
                </a:solidFill>
              </a:rPr>
              <a:t>Diritto di prendere parte al governo</a:t>
            </a:r>
          </a:p>
          <a:p>
            <a:r>
              <a:rPr lang="it-IT" dirty="0">
                <a:solidFill>
                  <a:schemeClr val="accent4">
                    <a:lumMod val="75000"/>
                  </a:schemeClr>
                </a:solidFill>
              </a:rPr>
              <a:t>del tuo Paese, diritto di voto, </a:t>
            </a:r>
          </a:p>
          <a:p>
            <a:r>
              <a:rPr lang="it-IT" dirty="0">
                <a:solidFill>
                  <a:schemeClr val="accent4">
                    <a:lumMod val="75000"/>
                  </a:schemeClr>
                </a:solidFill>
              </a:rPr>
              <a:t>di associazione e di riunirti con altre persone in modo pacifico</a:t>
            </a:r>
          </a:p>
        </p:txBody>
      </p:sp>
    </p:spTree>
    <p:extLst>
      <p:ext uri="{BB962C8B-B14F-4D97-AF65-F5344CB8AC3E}">
        <p14:creationId xmlns:p14="http://schemas.microsoft.com/office/powerpoint/2010/main" val="184052047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0F18216-9E5B-458F-B73E-A5A8BCE5FCE5}"/>
              </a:ext>
            </a:extLst>
          </p:cNvPr>
          <p:cNvSpPr txBox="1"/>
          <p:nvPr/>
        </p:nvSpPr>
        <p:spPr>
          <a:xfrm>
            <a:off x="2771800" y="1196752"/>
            <a:ext cx="3214341" cy="461665"/>
          </a:xfrm>
          <a:prstGeom prst="rect">
            <a:avLst/>
          </a:prstGeom>
          <a:noFill/>
        </p:spPr>
        <p:txBody>
          <a:bodyPr wrap="none" rtlCol="0">
            <a:spAutoFit/>
          </a:bodyPr>
          <a:lstStyle/>
          <a:p>
            <a:r>
              <a:rPr lang="it-IT" sz="2400" dirty="0">
                <a:latin typeface="Arial Rounded MT Bold" panose="020F0704030504030204" pitchFamily="34" charset="0"/>
              </a:rPr>
              <a:t>DIRITTI ECONOMICI</a:t>
            </a:r>
          </a:p>
        </p:txBody>
      </p:sp>
      <p:pic>
        <p:nvPicPr>
          <p:cNvPr id="6" name="Immagine 5">
            <a:extLst>
              <a:ext uri="{FF2B5EF4-FFF2-40B4-BE49-F238E27FC236}">
                <a16:creationId xmlns:a16="http://schemas.microsoft.com/office/drawing/2014/main" id="{AD16B7EF-D9A9-44E7-9070-7B67203DF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658417"/>
            <a:ext cx="3961780" cy="3570783"/>
          </a:xfrm>
          <a:prstGeom prst="rect">
            <a:avLst/>
          </a:prstGeom>
        </p:spPr>
      </p:pic>
      <p:sp>
        <p:nvSpPr>
          <p:cNvPr id="7" name="CasellaDiTesto 6">
            <a:extLst>
              <a:ext uri="{FF2B5EF4-FFF2-40B4-BE49-F238E27FC236}">
                <a16:creationId xmlns:a16="http://schemas.microsoft.com/office/drawing/2014/main" id="{CBB8F403-C2DE-4800-A370-003F52F65E7B}"/>
              </a:ext>
            </a:extLst>
          </p:cNvPr>
          <p:cNvSpPr txBox="1"/>
          <p:nvPr/>
        </p:nvSpPr>
        <p:spPr>
          <a:xfrm>
            <a:off x="375690" y="3140968"/>
            <a:ext cx="4019049" cy="923330"/>
          </a:xfrm>
          <a:prstGeom prst="rect">
            <a:avLst/>
          </a:prstGeom>
          <a:noFill/>
        </p:spPr>
        <p:txBody>
          <a:bodyPr wrap="none" rtlCol="0">
            <a:spAutoFit/>
          </a:bodyPr>
          <a:lstStyle/>
          <a:p>
            <a:r>
              <a:rPr lang="it-IT" dirty="0">
                <a:solidFill>
                  <a:schemeClr val="accent4">
                    <a:lumMod val="75000"/>
                  </a:schemeClr>
                </a:solidFill>
              </a:rPr>
              <a:t>Diritto ad avere proprietà e possedimenti,</a:t>
            </a:r>
          </a:p>
          <a:p>
            <a:r>
              <a:rPr lang="it-IT" dirty="0">
                <a:solidFill>
                  <a:schemeClr val="accent4">
                    <a:lumMod val="75000"/>
                  </a:schemeClr>
                </a:solidFill>
              </a:rPr>
              <a:t>al lavoro, a un’ abitazione, alla pensione,</a:t>
            </a:r>
          </a:p>
          <a:p>
            <a:r>
              <a:rPr lang="it-IT" dirty="0">
                <a:solidFill>
                  <a:schemeClr val="accent4">
                    <a:lumMod val="75000"/>
                  </a:schemeClr>
                </a:solidFill>
              </a:rPr>
              <a:t>a un adeguato standard di vita</a:t>
            </a:r>
          </a:p>
        </p:txBody>
      </p:sp>
    </p:spTree>
    <p:extLst>
      <p:ext uri="{BB962C8B-B14F-4D97-AF65-F5344CB8AC3E}">
        <p14:creationId xmlns:p14="http://schemas.microsoft.com/office/powerpoint/2010/main" val="382338450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67C0402-6A97-43E4-9F8F-5DD1C375600F}"/>
              </a:ext>
            </a:extLst>
          </p:cNvPr>
          <p:cNvSpPr txBox="1"/>
          <p:nvPr/>
        </p:nvSpPr>
        <p:spPr>
          <a:xfrm>
            <a:off x="2249601" y="1268760"/>
            <a:ext cx="4778872" cy="461665"/>
          </a:xfrm>
          <a:prstGeom prst="rect">
            <a:avLst/>
          </a:prstGeom>
          <a:noFill/>
        </p:spPr>
        <p:txBody>
          <a:bodyPr wrap="none" rtlCol="0">
            <a:spAutoFit/>
          </a:bodyPr>
          <a:lstStyle/>
          <a:p>
            <a:r>
              <a:rPr lang="it-IT" sz="2400" dirty="0">
                <a:latin typeface="Arial Rounded MT Bold" panose="020F0704030504030204" pitchFamily="34" charset="0"/>
              </a:rPr>
              <a:t>DIRITTI SOCIALI E CULTURALI</a:t>
            </a:r>
          </a:p>
        </p:txBody>
      </p:sp>
      <p:pic>
        <p:nvPicPr>
          <p:cNvPr id="6" name="Immagine 5">
            <a:extLst>
              <a:ext uri="{FF2B5EF4-FFF2-40B4-BE49-F238E27FC236}">
                <a16:creationId xmlns:a16="http://schemas.microsoft.com/office/drawing/2014/main" id="{A4E4221F-3FCC-4E2B-A72E-4360DB7D9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9104" y="2204864"/>
            <a:ext cx="4778872" cy="3183268"/>
          </a:xfrm>
          <a:prstGeom prst="rect">
            <a:avLst/>
          </a:prstGeom>
        </p:spPr>
      </p:pic>
      <p:sp>
        <p:nvSpPr>
          <p:cNvPr id="8" name="CasellaDiTesto 7">
            <a:extLst>
              <a:ext uri="{FF2B5EF4-FFF2-40B4-BE49-F238E27FC236}">
                <a16:creationId xmlns:a16="http://schemas.microsoft.com/office/drawing/2014/main" id="{B36DA929-2334-4981-993C-60228EC44063}"/>
              </a:ext>
            </a:extLst>
          </p:cNvPr>
          <p:cNvSpPr txBox="1"/>
          <p:nvPr/>
        </p:nvSpPr>
        <p:spPr>
          <a:xfrm>
            <a:off x="539552" y="2996952"/>
            <a:ext cx="3275256" cy="646331"/>
          </a:xfrm>
          <a:prstGeom prst="rect">
            <a:avLst/>
          </a:prstGeom>
          <a:noFill/>
        </p:spPr>
        <p:txBody>
          <a:bodyPr wrap="none" rtlCol="0">
            <a:spAutoFit/>
          </a:bodyPr>
          <a:lstStyle/>
          <a:p>
            <a:r>
              <a:rPr lang="it-IT" dirty="0">
                <a:solidFill>
                  <a:schemeClr val="accent4">
                    <a:lumMod val="75000"/>
                  </a:schemeClr>
                </a:solidFill>
              </a:rPr>
              <a:t>Diritto di prendere parte alla vita </a:t>
            </a:r>
          </a:p>
          <a:p>
            <a:r>
              <a:rPr lang="it-IT" dirty="0">
                <a:solidFill>
                  <a:schemeClr val="accent4">
                    <a:lumMod val="75000"/>
                  </a:schemeClr>
                </a:solidFill>
              </a:rPr>
              <a:t>culturale della tua comunità</a:t>
            </a:r>
          </a:p>
        </p:txBody>
      </p:sp>
    </p:spTree>
    <p:extLst>
      <p:ext uri="{BB962C8B-B14F-4D97-AF65-F5344CB8AC3E}">
        <p14:creationId xmlns:p14="http://schemas.microsoft.com/office/powerpoint/2010/main" val="148088187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F54F8446-0962-4B2D-83E5-3313754497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685800"/>
            <a:ext cx="4608512" cy="4759424"/>
          </a:xfrm>
        </p:spPr>
      </p:pic>
    </p:spTree>
    <p:extLst>
      <p:ext uri="{BB962C8B-B14F-4D97-AF65-F5344CB8AC3E}">
        <p14:creationId xmlns:p14="http://schemas.microsoft.com/office/powerpoint/2010/main" val="2538130895"/>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EDF77512-BC94-44B8-80AC-F78F4AE0BC02}"/>
              </a:ext>
            </a:extLst>
          </p:cNvPr>
          <p:cNvSpPr>
            <a:spLocks noGrp="1"/>
          </p:cNvSpPr>
          <p:nvPr>
            <p:ph idx="1"/>
          </p:nvPr>
        </p:nvSpPr>
        <p:spPr>
          <a:xfrm>
            <a:off x="724880" y="1988840"/>
            <a:ext cx="7694240" cy="3886200"/>
          </a:xfrm>
        </p:spPr>
        <p:txBody>
          <a:bodyPr>
            <a:normAutofit fontScale="85000" lnSpcReduction="20000"/>
          </a:bodyPr>
          <a:lstStyle/>
          <a:p>
            <a:r>
              <a:rPr lang="en-US" dirty="0"/>
              <a:t>The Charter of Fundamental Rights of the European Union (CFR) enshrines certain political, social, and economic rights for European Union (EU) citizens and residents into EU law. It was drafted by the European Convention and solemnly proclaimed on 7 December 2000 by the European Parliament, the Council of Ministers and the European Commission. However, its then legal status was uncertain and it did not have full legal effect until the entry into force of the Treaty of Lisbon on 1 December 2009.</a:t>
            </a:r>
          </a:p>
          <a:p>
            <a:endParaRPr lang="en-US" dirty="0"/>
          </a:p>
          <a:p>
            <a:r>
              <a:rPr lang="en-US" dirty="0"/>
              <a:t>Under the Charter, the European Union must act and legislate consistently with the Charter and the EU's courts will strike down legislation adopted by the EU's institutions that contravenes it. The Charter applies to the Institutions of the European Union and its member states when implementing European Union law.</a:t>
            </a:r>
            <a:endParaRPr lang="it-IT" dirty="0"/>
          </a:p>
        </p:txBody>
      </p:sp>
      <p:sp>
        <p:nvSpPr>
          <p:cNvPr id="6" name="CasellaDiTesto 5">
            <a:extLst>
              <a:ext uri="{FF2B5EF4-FFF2-40B4-BE49-F238E27FC236}">
                <a16:creationId xmlns:a16="http://schemas.microsoft.com/office/drawing/2014/main" id="{03FD88C1-3711-4DFA-9767-C1FA8E348E95}"/>
              </a:ext>
            </a:extLst>
          </p:cNvPr>
          <p:cNvSpPr txBox="1"/>
          <p:nvPr/>
        </p:nvSpPr>
        <p:spPr>
          <a:xfrm>
            <a:off x="1619672" y="1124744"/>
            <a:ext cx="6098401" cy="492443"/>
          </a:xfrm>
          <a:prstGeom prst="rect">
            <a:avLst/>
          </a:prstGeom>
          <a:noFill/>
        </p:spPr>
        <p:txBody>
          <a:bodyPr wrap="none" rtlCol="0">
            <a:spAutoFit/>
          </a:bodyPr>
          <a:lstStyle/>
          <a:p>
            <a:r>
              <a:rPr lang="it-IT" sz="2600" dirty="0"/>
              <a:t>CHARTER OF FUNDAMENTAL RIGHTS</a:t>
            </a:r>
          </a:p>
        </p:txBody>
      </p:sp>
    </p:spTree>
    <p:extLst>
      <p:ext uri="{BB962C8B-B14F-4D97-AF65-F5344CB8AC3E}">
        <p14:creationId xmlns:p14="http://schemas.microsoft.com/office/powerpoint/2010/main" val="35413288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A5BF5ADF-43E9-48A6-ACC1-E1971BCA8E1E}"/>
              </a:ext>
            </a:extLst>
          </p:cNvPr>
          <p:cNvSpPr/>
          <p:nvPr/>
        </p:nvSpPr>
        <p:spPr>
          <a:xfrm>
            <a:off x="683568" y="1859340"/>
            <a:ext cx="7560840" cy="2031325"/>
          </a:xfrm>
          <a:prstGeom prst="rect">
            <a:avLst/>
          </a:prstGeom>
        </p:spPr>
        <p:txBody>
          <a:bodyPr wrap="square">
            <a:spAutoFit/>
          </a:bodyPr>
          <a:lstStyle/>
          <a:p>
            <a:r>
              <a:rPr lang="en-US" dirty="0"/>
              <a:t>The Charter contains some 54 articles divided into seven titles. The first six titles deal with substantive rights under the headings: dignity, freedoms, equality, solidarity, citizens' rights and justice, while the last title deals with the interpretation and application of the Charter. Much of Charter is based on the European Convention on Human Rights (ECHR), European Social Charter, the case-law of the European Court of Justice and pre-existing provisions of European Union law.</a:t>
            </a:r>
            <a:endParaRPr lang="it-IT" dirty="0"/>
          </a:p>
        </p:txBody>
      </p:sp>
      <p:sp>
        <p:nvSpPr>
          <p:cNvPr id="5" name="CasellaDiTesto 4">
            <a:extLst>
              <a:ext uri="{FF2B5EF4-FFF2-40B4-BE49-F238E27FC236}">
                <a16:creationId xmlns:a16="http://schemas.microsoft.com/office/drawing/2014/main" id="{82CDE8B5-F43A-45CD-8408-E06219EBC190}"/>
              </a:ext>
            </a:extLst>
          </p:cNvPr>
          <p:cNvSpPr txBox="1"/>
          <p:nvPr/>
        </p:nvSpPr>
        <p:spPr>
          <a:xfrm>
            <a:off x="2411760" y="908720"/>
            <a:ext cx="3792192" cy="492443"/>
          </a:xfrm>
          <a:prstGeom prst="rect">
            <a:avLst/>
          </a:prstGeom>
          <a:noFill/>
        </p:spPr>
        <p:txBody>
          <a:bodyPr wrap="none" rtlCol="0">
            <a:spAutoFit/>
          </a:bodyPr>
          <a:lstStyle/>
          <a:p>
            <a:r>
              <a:rPr lang="it-IT" sz="2600" dirty="0"/>
              <a:t>HOW IS IT COMPOSED?</a:t>
            </a:r>
          </a:p>
        </p:txBody>
      </p:sp>
      <p:pic>
        <p:nvPicPr>
          <p:cNvPr id="7" name="Immagine 6">
            <a:extLst>
              <a:ext uri="{FF2B5EF4-FFF2-40B4-BE49-F238E27FC236}">
                <a16:creationId xmlns:a16="http://schemas.microsoft.com/office/drawing/2014/main" id="{DB662AA8-FECE-42A2-813D-D1BDC8E4E3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3645024"/>
            <a:ext cx="3901440" cy="2304256"/>
          </a:xfrm>
          <a:prstGeom prst="rect">
            <a:avLst/>
          </a:prstGeom>
        </p:spPr>
      </p:pic>
    </p:spTree>
    <p:extLst>
      <p:ext uri="{BB962C8B-B14F-4D97-AF65-F5344CB8AC3E}">
        <p14:creationId xmlns:p14="http://schemas.microsoft.com/office/powerpoint/2010/main" val="3404832492"/>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548680"/>
            <a:ext cx="8280920" cy="4023320"/>
          </a:xfrm>
        </p:spPr>
        <p:txBody>
          <a:bodyPr>
            <a:normAutofit/>
          </a:bodyPr>
          <a:lstStyle/>
          <a:p>
            <a:pPr marL="0" indent="0">
              <a:buNone/>
            </a:pPr>
            <a:r>
              <a:rPr lang="it-IT" dirty="0"/>
              <a:t>                             </a:t>
            </a:r>
            <a:r>
              <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COS’E’ LA DEMOCRAZIA?</a:t>
            </a:r>
          </a:p>
          <a:p>
            <a:pPr marL="0" indent="0">
              <a:buNone/>
            </a:pPr>
            <a:endParaRPr lang="it-IT" b="1" i="1" dirty="0">
              <a:effectLst>
                <a:outerShdw blurRad="38100" dist="38100" dir="2700000" algn="tl">
                  <a:srgbClr val="000000">
                    <a:alpha val="43137"/>
                  </a:srgbClr>
                </a:outerShdw>
              </a:effectLst>
            </a:endParaRPr>
          </a:p>
          <a:p>
            <a:pPr marL="0" indent="0" algn="just">
              <a:buNone/>
            </a:pPr>
            <a:r>
              <a:rPr lang="it-IT" b="1" i="1" dirty="0">
                <a:effectLst>
                  <a:outerShdw blurRad="38100" dist="38100" dir="2700000" algn="tl">
                    <a:srgbClr val="000000">
                      <a:alpha val="43137"/>
                    </a:srgbClr>
                  </a:outerShdw>
                </a:effectLst>
              </a:rPr>
              <a:t>La democrazia (dal greco antico: </a:t>
            </a:r>
            <a:r>
              <a:rPr lang="it-IT" b="1" i="1" dirty="0" err="1">
                <a:effectLst>
                  <a:outerShdw blurRad="38100" dist="38100" dir="2700000" algn="tl">
                    <a:srgbClr val="000000">
                      <a:alpha val="43137"/>
                    </a:srgbClr>
                  </a:outerShdw>
                </a:effectLst>
              </a:rPr>
              <a:t>δῆμος</a:t>
            </a:r>
            <a:r>
              <a:rPr lang="it-IT" b="1" i="1" dirty="0">
                <a:effectLst>
                  <a:outerShdw blurRad="38100" dist="38100" dir="2700000" algn="tl">
                    <a:srgbClr val="000000">
                      <a:alpha val="43137"/>
                    </a:srgbClr>
                  </a:outerShdw>
                </a:effectLst>
              </a:rPr>
              <a:t>, </a:t>
            </a:r>
            <a:r>
              <a:rPr lang="it-IT" b="1" i="1" dirty="0" err="1">
                <a:effectLst>
                  <a:outerShdw blurRad="38100" dist="38100" dir="2700000" algn="tl">
                    <a:srgbClr val="000000">
                      <a:alpha val="43137"/>
                    </a:srgbClr>
                  </a:outerShdw>
                </a:effectLst>
              </a:rPr>
              <a:t>démos</a:t>
            </a:r>
            <a:r>
              <a:rPr lang="it-IT" b="1" i="1" dirty="0">
                <a:effectLst>
                  <a:outerShdw blurRad="38100" dist="38100" dir="2700000" algn="tl">
                    <a:srgbClr val="000000">
                      <a:alpha val="43137"/>
                    </a:srgbClr>
                  </a:outerShdw>
                </a:effectLst>
              </a:rPr>
              <a:t>, «popolo» e </a:t>
            </a:r>
            <a:r>
              <a:rPr lang="it-IT" b="1" i="1" dirty="0" err="1">
                <a:effectLst>
                  <a:outerShdw blurRad="38100" dist="38100" dir="2700000" algn="tl">
                    <a:srgbClr val="000000">
                      <a:alpha val="43137"/>
                    </a:srgbClr>
                  </a:outerShdw>
                </a:effectLst>
              </a:rPr>
              <a:t>κράτος</a:t>
            </a:r>
            <a:r>
              <a:rPr lang="it-IT" b="1" i="1" dirty="0">
                <a:effectLst>
                  <a:outerShdw blurRad="38100" dist="38100" dir="2700000" algn="tl">
                    <a:srgbClr val="000000">
                      <a:alpha val="43137"/>
                    </a:srgbClr>
                  </a:outerShdw>
                </a:effectLst>
              </a:rPr>
              <a:t>, </a:t>
            </a:r>
            <a:r>
              <a:rPr lang="it-IT" b="1" i="1" dirty="0" err="1">
                <a:effectLst>
                  <a:outerShdw blurRad="38100" dist="38100" dir="2700000" algn="tl">
                    <a:srgbClr val="000000">
                      <a:alpha val="43137"/>
                    </a:srgbClr>
                  </a:outerShdw>
                </a:effectLst>
              </a:rPr>
              <a:t>krátos</a:t>
            </a:r>
            <a:r>
              <a:rPr lang="it-IT" b="1" i="1" dirty="0">
                <a:effectLst>
                  <a:outerShdw blurRad="38100" dist="38100" dir="2700000" algn="tl">
                    <a:srgbClr val="000000">
                      <a:alpha val="43137"/>
                    </a:srgbClr>
                  </a:outerShdw>
                </a:effectLst>
              </a:rPr>
              <a:t>, «potere») etimologicamente significa "governo del popolo", ovvero sistema di governo in cui la sovranità è esercitata, direttamente o indirettamente, dal popolo, generalmente identificato come l'insieme dei cittadini che ricorrono in generale a strumenti di consultazione popolare (es. votazione, deliberazione)</a:t>
            </a:r>
            <a:endParaRPr lang="it-IT"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613516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1493495"/>
            <a:ext cx="8064896" cy="2871192"/>
          </a:xfrm>
        </p:spPr>
        <p:txBody>
          <a:bodyPr>
            <a:normAutofit/>
          </a:bodyPr>
          <a:lstStyle/>
          <a:p>
            <a:pPr marL="0" indent="0" algn="just">
              <a:buNone/>
            </a:pPr>
            <a:endParaRPr lang="it-IT" b="1" i="1" dirty="0">
              <a:solidFill>
                <a:srgbClr val="222222"/>
              </a:solidFill>
              <a:effectLst>
                <a:outerShdw blurRad="38100" dist="38100" dir="2700000" algn="tl">
                  <a:srgbClr val="000000">
                    <a:alpha val="43137"/>
                  </a:srgbClr>
                </a:outerShdw>
              </a:effectLst>
            </a:endParaRPr>
          </a:p>
          <a:p>
            <a:pPr marL="0" indent="0" algn="just">
              <a:buNone/>
            </a:pPr>
            <a:r>
              <a:rPr lang="it-IT" b="1" i="1" dirty="0">
                <a:solidFill>
                  <a:srgbClr val="222222"/>
                </a:solidFill>
                <a:effectLst>
                  <a:outerShdw blurRad="38100" dist="38100" dir="2700000" algn="tl">
                    <a:srgbClr val="000000">
                      <a:alpha val="43137"/>
                    </a:srgbClr>
                  </a:outerShdw>
                </a:effectLst>
              </a:rPr>
              <a:t>I diritti umani (o diritti dell'uomo) rappresentano i diritti inalienabili che ogni essere umano possiede. Tra i diritti fondamentali dell'essere umano si possono ricordare: il diritto alla libertà individuale, il diritto alla vita, il diritto all'autodeterminazione, il diritto a un giusto processo, il diritto ad un'esistenza dignitosa, il diritto alla libertà </a:t>
            </a:r>
            <a:r>
              <a:rPr lang="it-IT" b="1" i="1" dirty="0" err="1">
                <a:solidFill>
                  <a:srgbClr val="222222"/>
                </a:solidFill>
                <a:effectLst>
                  <a:outerShdw blurRad="38100" dist="38100" dir="2700000" algn="tl">
                    <a:srgbClr val="000000">
                      <a:alpha val="43137"/>
                    </a:srgbClr>
                  </a:outerShdw>
                </a:effectLst>
              </a:rPr>
              <a:t>religiosa,ecc</a:t>
            </a:r>
            <a:r>
              <a:rPr lang="it-IT" b="1" i="1" dirty="0">
                <a:solidFill>
                  <a:srgbClr val="222222"/>
                </a:solidFill>
                <a:effectLst>
                  <a:outerShdw blurRad="38100" dist="38100" dir="2700000" algn="tl">
                    <a:srgbClr val="000000">
                      <a:alpha val="43137"/>
                    </a:srgbClr>
                  </a:outerShdw>
                </a:effectLst>
              </a:rPr>
              <a:t>…</a:t>
            </a:r>
            <a:endParaRPr lang="it-IT" b="1" i="1" dirty="0">
              <a:effectLst>
                <a:outerShdw blurRad="38100" dist="38100" dir="2700000" algn="tl">
                  <a:srgbClr val="000000">
                    <a:alpha val="43137"/>
                  </a:srgbClr>
                </a:outerShdw>
              </a:effectLst>
            </a:endParaRPr>
          </a:p>
        </p:txBody>
      </p:sp>
      <p:sp>
        <p:nvSpPr>
          <p:cNvPr id="5" name="CasellaDiTesto 4"/>
          <p:cNvSpPr txBox="1"/>
          <p:nvPr/>
        </p:nvSpPr>
        <p:spPr>
          <a:xfrm>
            <a:off x="1259632" y="908720"/>
            <a:ext cx="6299930" cy="584775"/>
          </a:xfrm>
          <a:prstGeom prst="rect">
            <a:avLst/>
          </a:prstGeom>
          <a:noFill/>
        </p:spPr>
        <p:txBody>
          <a:bodyPr wrap="none" rtlCol="0">
            <a:spAutoFit/>
          </a:bodyPr>
          <a:lstStyle/>
          <a:p>
            <a:pPr algn="ctr"/>
            <a:r>
              <a:rPr lang="it-IT"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COSA SONO I DIRITTI UMANI?</a:t>
            </a:r>
          </a:p>
        </p:txBody>
      </p:sp>
    </p:spTree>
    <p:extLst>
      <p:ext uri="{BB962C8B-B14F-4D97-AF65-F5344CB8AC3E}">
        <p14:creationId xmlns:p14="http://schemas.microsoft.com/office/powerpoint/2010/main" val="37870042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548680"/>
            <a:ext cx="8208912" cy="5472608"/>
          </a:xfrm>
        </p:spPr>
      </p:pic>
    </p:spTree>
    <p:extLst>
      <p:ext uri="{BB962C8B-B14F-4D97-AF65-F5344CB8AC3E}">
        <p14:creationId xmlns:p14="http://schemas.microsoft.com/office/powerpoint/2010/main" val="33118427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89877" y="529826"/>
            <a:ext cx="7543800" cy="2304256"/>
          </a:xfrm>
        </p:spPr>
        <p:txBody>
          <a:bodyPr/>
          <a:lstStyle/>
          <a:p>
            <a:pPr marL="0" indent="0">
              <a:buNone/>
            </a:pPr>
            <a:r>
              <a:rPr lang="it-IT"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LA COSTITUZIONE ITALIANA</a:t>
            </a:r>
          </a:p>
          <a:p>
            <a:pPr marL="0" indent="0">
              <a:buNone/>
            </a:pPr>
            <a:r>
              <a:rPr lang="it-IT" dirty="0"/>
              <a:t>La Costituzione della Repubblica Italiana è la legge fondamentale dello Stato italiano, che in quanto tale occupa il vertice della gerarchia delle fonti nell'ordinamento giuridico della Repubblica.</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534" y="2996952"/>
            <a:ext cx="4973821" cy="3456384"/>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3355" y="2996952"/>
            <a:ext cx="2853700" cy="3441555"/>
          </a:xfrm>
          <a:prstGeom prst="rect">
            <a:avLst/>
          </a:prstGeom>
        </p:spPr>
      </p:pic>
    </p:spTree>
    <p:extLst>
      <p:ext uri="{BB962C8B-B14F-4D97-AF65-F5344CB8AC3E}">
        <p14:creationId xmlns:p14="http://schemas.microsoft.com/office/powerpoint/2010/main" val="3549648006"/>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55576" y="1628800"/>
            <a:ext cx="7543800" cy="4255368"/>
          </a:xfrm>
        </p:spPr>
        <p:txBody>
          <a:bodyPr>
            <a:normAutofit/>
          </a:bodyPr>
          <a:lstStyle/>
          <a:p>
            <a:r>
              <a:rPr lang="it-IT" dirty="0"/>
              <a:t>La Costituzione è composta da 139 articoli e relativi commi (5 articoli sono stati abrogati: 115; 124; 128; 129; 130), più 18 disposizioni transitorie e finali, suddivisi in quattro sezioni:</a:t>
            </a:r>
          </a:p>
          <a:p>
            <a:r>
              <a:rPr lang="it-IT" dirty="0"/>
              <a:t>Principi fondamentali (articoli 1-12);</a:t>
            </a:r>
          </a:p>
          <a:p>
            <a:r>
              <a:rPr lang="it-IT" dirty="0"/>
              <a:t>Parte prima: "Diritti e Doveri dei cittadini" (articoli 13-54);</a:t>
            </a:r>
          </a:p>
          <a:p>
            <a:r>
              <a:rPr lang="it-IT" dirty="0"/>
              <a:t>Parte seconda: "Ordinamento della Repubblica" (articoli 55-139);</a:t>
            </a:r>
          </a:p>
          <a:p>
            <a:r>
              <a:rPr lang="it-IT" dirty="0"/>
              <a:t>Disposizioni transitorie e finali (disposizioni I-XVIII).</a:t>
            </a:r>
          </a:p>
        </p:txBody>
      </p:sp>
      <p:sp>
        <p:nvSpPr>
          <p:cNvPr id="5" name="CasellaDiTesto 4"/>
          <p:cNvSpPr txBox="1"/>
          <p:nvPr/>
        </p:nvSpPr>
        <p:spPr>
          <a:xfrm>
            <a:off x="683568" y="1024004"/>
            <a:ext cx="8438027" cy="46166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it-IT"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it-IT"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STRUTTURA DELLA COSTITUZIONE ITALIANA </a:t>
            </a:r>
          </a:p>
        </p:txBody>
      </p:sp>
    </p:spTree>
    <p:extLst>
      <p:ext uri="{BB962C8B-B14F-4D97-AF65-F5344CB8AC3E}">
        <p14:creationId xmlns:p14="http://schemas.microsoft.com/office/powerpoint/2010/main" val="28472413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2747020" y="1124744"/>
            <a:ext cx="4226024" cy="1231032"/>
          </a:xfrm>
        </p:spPr>
        <p:txBody>
          <a:bodyPr>
            <a:scene3d>
              <a:camera prst="orthographicFront"/>
              <a:lightRig rig="soft" dir="tl">
                <a:rot lat="0" lon="0" rev="0"/>
              </a:lightRig>
            </a:scene3d>
            <a:sp3d extrusionH="57150" contourW="25400" prstMaterial="matte">
              <a:bevelT w="25400" h="55880" prst="cross"/>
              <a:contourClr>
                <a:schemeClr val="accent2">
                  <a:tint val="20000"/>
                </a:schemeClr>
              </a:contourClr>
            </a:sp3d>
          </a:bodyPr>
          <a:lstStyle/>
          <a:p>
            <a:r>
              <a:rPr lang="it-IT" b="1" spc="50" dirty="0">
                <a:ln w="11430"/>
                <a:solidFill>
                  <a:schemeClr val="accent3">
                    <a:lumMod val="50000"/>
                  </a:schemeClr>
                </a:solidFill>
                <a:effectLst>
                  <a:outerShdw blurRad="76200" dist="50800" dir="5400000" algn="tl" rotWithShape="0">
                    <a:srgbClr val="000000">
                      <a:alpha val="65000"/>
                    </a:srgbClr>
                  </a:outerShdw>
                </a:effectLst>
              </a:rPr>
              <a:t>CLICCA QUI</a:t>
            </a:r>
          </a:p>
        </p:txBody>
      </p:sp>
      <p:sp>
        <p:nvSpPr>
          <p:cNvPr id="3" name="Segnaposto contenuto 2"/>
          <p:cNvSpPr>
            <a:spLocks noGrp="1"/>
          </p:cNvSpPr>
          <p:nvPr>
            <p:ph idx="1"/>
          </p:nvPr>
        </p:nvSpPr>
        <p:spPr>
          <a:xfrm>
            <a:off x="1115616" y="3933056"/>
            <a:ext cx="6850419" cy="2367136"/>
          </a:xfrm>
        </p:spPr>
        <p:txBody>
          <a:bodyPr/>
          <a:lstStyle/>
          <a:p>
            <a:pPr marL="0" indent="0">
              <a:buNone/>
            </a:pPr>
            <a:r>
              <a:rPr lang="it-IT" dirty="0">
                <a:solidFill>
                  <a:srgbClr val="C00000"/>
                </a:solidFill>
                <a:hlinkClick r:id="rId2"/>
              </a:rPr>
              <a:t>https://www.youtube.com/watch?v=mDtMg0r9-sM</a:t>
            </a:r>
            <a:endParaRPr lang="it-IT" dirty="0">
              <a:solidFill>
                <a:srgbClr val="C00000"/>
              </a:solidFill>
            </a:endParaRPr>
          </a:p>
          <a:p>
            <a:pPr marL="0" indent="0">
              <a:buNone/>
            </a:pPr>
            <a:endParaRPr lang="it-IT" dirty="0">
              <a:solidFill>
                <a:srgbClr val="C00000"/>
              </a:solidFill>
            </a:endParaRPr>
          </a:p>
        </p:txBody>
      </p:sp>
      <p:sp>
        <p:nvSpPr>
          <p:cNvPr id="4" name="Freccia in giù 3"/>
          <p:cNvSpPr/>
          <p:nvPr/>
        </p:nvSpPr>
        <p:spPr>
          <a:xfrm>
            <a:off x="3851920" y="2650795"/>
            <a:ext cx="1008112" cy="1728192"/>
          </a:xfrm>
          <a:prstGeom prst="downArrow">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7453234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62000" y="908720"/>
            <a:ext cx="7543800" cy="1872208"/>
          </a:xfrm>
        </p:spPr>
        <p:txBody>
          <a:bodyPr/>
          <a:lstStyle/>
          <a:p>
            <a:pPr marL="0" indent="0">
              <a:buNone/>
            </a:pPr>
            <a:r>
              <a:rPr lang="it-IT" dirty="0">
                <a:solidFill>
                  <a:schemeClr val="tx1"/>
                </a:solidFill>
                <a:effectLst>
                  <a:outerShdw blurRad="38100" dist="38100" dir="2700000" algn="tl">
                    <a:srgbClr val="000000">
                      <a:alpha val="43137"/>
                    </a:srgbClr>
                  </a:outerShdw>
                </a:effectLst>
              </a:rPr>
              <a:t>La </a:t>
            </a:r>
            <a:r>
              <a:rPr lang="it-IT" b="1" dirty="0">
                <a:solidFill>
                  <a:schemeClr val="tx1"/>
                </a:solidFill>
                <a:effectLst>
                  <a:outerShdw blurRad="38100" dist="38100" dir="2700000" algn="tl">
                    <a:srgbClr val="000000">
                      <a:alpha val="43137"/>
                    </a:srgbClr>
                  </a:outerShdw>
                </a:effectLst>
              </a:rPr>
              <a:t>dichiarazione universale dei diritti umani</a:t>
            </a:r>
            <a:r>
              <a:rPr lang="it-IT" dirty="0">
                <a:solidFill>
                  <a:schemeClr val="tx1"/>
                </a:solidFill>
                <a:effectLst>
                  <a:outerShdw blurRad="38100" dist="38100" dir="2700000" algn="tl">
                    <a:srgbClr val="000000">
                      <a:alpha val="43137"/>
                    </a:srgbClr>
                  </a:outerShdw>
                </a:effectLst>
              </a:rPr>
              <a:t> è un documento sui diritti della persona adottato dall’Assemblea generale delle Nazioni Unite nella sua terza sessione, il 10 dicembre 1948 a Parigi  </a:t>
            </a:r>
          </a:p>
        </p:txBody>
      </p:sp>
      <p:sp>
        <p:nvSpPr>
          <p:cNvPr id="9" name="Rettangolo 8">
            <a:extLst>
              <a:ext uri="{FF2B5EF4-FFF2-40B4-BE49-F238E27FC236}">
                <a16:creationId xmlns:a16="http://schemas.microsoft.com/office/drawing/2014/main" id="{F004D328-4F0F-4D53-BC83-0DADCC06D92E}"/>
              </a:ext>
            </a:extLst>
          </p:cNvPr>
          <p:cNvSpPr/>
          <p:nvPr/>
        </p:nvSpPr>
        <p:spPr>
          <a:xfrm>
            <a:off x="971600" y="476672"/>
            <a:ext cx="6768752" cy="400110"/>
          </a:xfrm>
          <a:prstGeom prst="rect">
            <a:avLst/>
          </a:prstGeom>
          <a:noFill/>
        </p:spPr>
        <p:txBody>
          <a:bodyPr wrap="square" lIns="91440" tIns="45720" rIns="91440" bIns="45720">
            <a:spAutoFit/>
          </a:bodyPr>
          <a:lstStyle/>
          <a:p>
            <a:pPr algn="ctr"/>
            <a:r>
              <a:rPr lang="it-IT"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DICHIARAZIONE UNIVERSALE DEI DIRITTI UMANI</a:t>
            </a:r>
          </a:p>
        </p:txBody>
      </p:sp>
      <p:pic>
        <p:nvPicPr>
          <p:cNvPr id="11" name="Immagine 10">
            <a:extLst>
              <a:ext uri="{FF2B5EF4-FFF2-40B4-BE49-F238E27FC236}">
                <a16:creationId xmlns:a16="http://schemas.microsoft.com/office/drawing/2014/main" id="{AA512121-CBEF-410B-9619-0DC1E60D2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2996952"/>
            <a:ext cx="7599575" cy="3307003"/>
          </a:xfrm>
          <a:prstGeom prst="rect">
            <a:avLst/>
          </a:prstGeom>
        </p:spPr>
      </p:pic>
    </p:spTree>
    <p:extLst>
      <p:ext uri="{BB962C8B-B14F-4D97-AF65-F5344CB8AC3E}">
        <p14:creationId xmlns:p14="http://schemas.microsoft.com/office/powerpoint/2010/main" val="24392919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a 11">
            <a:extLst>
              <a:ext uri="{FF2B5EF4-FFF2-40B4-BE49-F238E27FC236}">
                <a16:creationId xmlns:a16="http://schemas.microsoft.com/office/drawing/2014/main" id="{0A3962CB-28C3-479F-B57D-4EB2FF61FC38}"/>
              </a:ext>
            </a:extLst>
          </p:cNvPr>
          <p:cNvGraphicFramePr>
            <a:graphicFrameLocks noGrp="1"/>
          </p:cNvGraphicFramePr>
          <p:nvPr>
            <p:ph idx="1"/>
            <p:extLst>
              <p:ext uri="{D42A27DB-BD31-4B8C-83A1-F6EECF244321}">
                <p14:modId xmlns:p14="http://schemas.microsoft.com/office/powerpoint/2010/main" val="2551036967"/>
              </p:ext>
            </p:extLst>
          </p:nvPr>
        </p:nvGraphicFramePr>
        <p:xfrm>
          <a:off x="762000" y="685800"/>
          <a:ext cx="7543800" cy="741680"/>
        </p:xfrm>
        <a:graphic>
          <a:graphicData uri="http://schemas.openxmlformats.org/drawingml/2006/table">
            <a:tbl>
              <a:tblPr firstRow="1" bandRow="1">
                <a:tableStyleId>{5C22544A-7EE6-4342-B048-85BDC9FD1C3A}</a:tableStyleId>
              </a:tblPr>
              <a:tblGrid>
                <a:gridCol w="1508760">
                  <a:extLst>
                    <a:ext uri="{9D8B030D-6E8A-4147-A177-3AD203B41FA5}">
                      <a16:colId xmlns:a16="http://schemas.microsoft.com/office/drawing/2014/main" val="2275770394"/>
                    </a:ext>
                  </a:extLst>
                </a:gridCol>
                <a:gridCol w="1508760">
                  <a:extLst>
                    <a:ext uri="{9D8B030D-6E8A-4147-A177-3AD203B41FA5}">
                      <a16:colId xmlns:a16="http://schemas.microsoft.com/office/drawing/2014/main" val="275901843"/>
                    </a:ext>
                  </a:extLst>
                </a:gridCol>
                <a:gridCol w="1508760">
                  <a:extLst>
                    <a:ext uri="{9D8B030D-6E8A-4147-A177-3AD203B41FA5}">
                      <a16:colId xmlns:a16="http://schemas.microsoft.com/office/drawing/2014/main" val="2748590709"/>
                    </a:ext>
                  </a:extLst>
                </a:gridCol>
                <a:gridCol w="1508760">
                  <a:extLst>
                    <a:ext uri="{9D8B030D-6E8A-4147-A177-3AD203B41FA5}">
                      <a16:colId xmlns:a16="http://schemas.microsoft.com/office/drawing/2014/main" val="3055837376"/>
                    </a:ext>
                  </a:extLst>
                </a:gridCol>
                <a:gridCol w="1508760">
                  <a:extLst>
                    <a:ext uri="{9D8B030D-6E8A-4147-A177-3AD203B41FA5}">
                      <a16:colId xmlns:a16="http://schemas.microsoft.com/office/drawing/2014/main" val="1034596847"/>
                    </a:ext>
                  </a:extLst>
                </a:gridCol>
              </a:tblGrid>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extLst>
                  <a:ext uri="{0D108BD9-81ED-4DB2-BD59-A6C34878D82A}">
                    <a16:rowId xmlns:a16="http://schemas.microsoft.com/office/drawing/2014/main" val="2717556329"/>
                  </a:ext>
                </a:extLst>
              </a:tr>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dirty="0"/>
                    </a:p>
                  </a:txBody>
                  <a:tcPr/>
                </a:tc>
                <a:extLst>
                  <a:ext uri="{0D108BD9-81ED-4DB2-BD59-A6C34878D82A}">
                    <a16:rowId xmlns:a16="http://schemas.microsoft.com/office/drawing/2014/main" val="3594198434"/>
                  </a:ext>
                </a:extLst>
              </a:tr>
            </a:tbl>
          </a:graphicData>
        </a:graphic>
      </p:graphicFrame>
      <p:sp>
        <p:nvSpPr>
          <p:cNvPr id="4" name="Rettangolo 3">
            <a:extLst>
              <a:ext uri="{FF2B5EF4-FFF2-40B4-BE49-F238E27FC236}">
                <a16:creationId xmlns:a16="http://schemas.microsoft.com/office/drawing/2014/main" id="{92905F0D-6987-461B-B1B7-2248E788B998}"/>
              </a:ext>
            </a:extLst>
          </p:cNvPr>
          <p:cNvSpPr/>
          <p:nvPr/>
        </p:nvSpPr>
        <p:spPr>
          <a:xfrm>
            <a:off x="1979712" y="548680"/>
            <a:ext cx="5328592" cy="5760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SI SUDDIVIDE IN:</a:t>
            </a:r>
          </a:p>
        </p:txBody>
      </p:sp>
      <p:sp>
        <p:nvSpPr>
          <p:cNvPr id="5" name="Freccia a destra 4">
            <a:extLst>
              <a:ext uri="{FF2B5EF4-FFF2-40B4-BE49-F238E27FC236}">
                <a16:creationId xmlns:a16="http://schemas.microsoft.com/office/drawing/2014/main" id="{08B9913F-7C18-43D8-9A41-F64BCFADD173}"/>
              </a:ext>
            </a:extLst>
          </p:cNvPr>
          <p:cNvSpPr/>
          <p:nvPr/>
        </p:nvSpPr>
        <p:spPr>
          <a:xfrm>
            <a:off x="323528" y="2220951"/>
            <a:ext cx="7200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B5778375-F9CC-4F0E-8B4B-5D452CFCE61F}"/>
              </a:ext>
            </a:extLst>
          </p:cNvPr>
          <p:cNvSpPr/>
          <p:nvPr/>
        </p:nvSpPr>
        <p:spPr>
          <a:xfrm>
            <a:off x="323528" y="2902273"/>
            <a:ext cx="7200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707233D5-9B29-458B-9EA8-8A361A03CE2B}"/>
              </a:ext>
            </a:extLst>
          </p:cNvPr>
          <p:cNvSpPr/>
          <p:nvPr/>
        </p:nvSpPr>
        <p:spPr>
          <a:xfrm>
            <a:off x="323528" y="3573016"/>
            <a:ext cx="720080" cy="221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a:extLst>
              <a:ext uri="{FF2B5EF4-FFF2-40B4-BE49-F238E27FC236}">
                <a16:creationId xmlns:a16="http://schemas.microsoft.com/office/drawing/2014/main" id="{A51E6431-1C56-41BD-B956-C345F375BEDD}"/>
              </a:ext>
            </a:extLst>
          </p:cNvPr>
          <p:cNvSpPr/>
          <p:nvPr/>
        </p:nvSpPr>
        <p:spPr>
          <a:xfrm>
            <a:off x="323528" y="4201699"/>
            <a:ext cx="720080" cy="210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Freccia a destra 8">
            <a:extLst>
              <a:ext uri="{FF2B5EF4-FFF2-40B4-BE49-F238E27FC236}">
                <a16:creationId xmlns:a16="http://schemas.microsoft.com/office/drawing/2014/main" id="{8568FBC9-ABC0-4159-B228-3CE29D858C6B}"/>
              </a:ext>
            </a:extLst>
          </p:cNvPr>
          <p:cNvSpPr/>
          <p:nvPr/>
        </p:nvSpPr>
        <p:spPr>
          <a:xfrm>
            <a:off x="323528" y="4861214"/>
            <a:ext cx="7200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a:extLst>
              <a:ext uri="{FF2B5EF4-FFF2-40B4-BE49-F238E27FC236}">
                <a16:creationId xmlns:a16="http://schemas.microsoft.com/office/drawing/2014/main" id="{AFF38895-426C-4B19-894F-EFA7610A7909}"/>
              </a:ext>
            </a:extLst>
          </p:cNvPr>
          <p:cNvSpPr/>
          <p:nvPr/>
        </p:nvSpPr>
        <p:spPr>
          <a:xfrm>
            <a:off x="323528" y="5525804"/>
            <a:ext cx="7200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B3307897-F6AC-4D2E-8D63-20D8E68719C5}"/>
              </a:ext>
            </a:extLst>
          </p:cNvPr>
          <p:cNvSpPr txBox="1"/>
          <p:nvPr/>
        </p:nvSpPr>
        <p:spPr>
          <a:xfrm>
            <a:off x="1187624" y="2144297"/>
            <a:ext cx="3059171" cy="369332"/>
          </a:xfrm>
          <a:prstGeom prst="rect">
            <a:avLst/>
          </a:prstGeom>
          <a:noFill/>
        </p:spPr>
        <p:txBody>
          <a:bodyPr wrap="none" rtlCol="0">
            <a:spAutoFit/>
          </a:bodyPr>
          <a:lstStyle/>
          <a:p>
            <a:r>
              <a:rPr lang="it-IT" dirty="0"/>
              <a:t>DIRITTI E LIBERTA’  CIVILI</a:t>
            </a:r>
          </a:p>
        </p:txBody>
      </p:sp>
      <p:sp>
        <p:nvSpPr>
          <p:cNvPr id="3" name="CasellaDiTesto 2">
            <a:extLst>
              <a:ext uri="{FF2B5EF4-FFF2-40B4-BE49-F238E27FC236}">
                <a16:creationId xmlns:a16="http://schemas.microsoft.com/office/drawing/2014/main" id="{1EEBEE93-60BA-41B2-8CDD-D144E9BF9A62}"/>
              </a:ext>
            </a:extLst>
          </p:cNvPr>
          <p:cNvSpPr txBox="1"/>
          <p:nvPr/>
        </p:nvSpPr>
        <p:spPr>
          <a:xfrm>
            <a:off x="1196491" y="2825619"/>
            <a:ext cx="1909497" cy="369332"/>
          </a:xfrm>
          <a:prstGeom prst="rect">
            <a:avLst/>
          </a:prstGeom>
          <a:noFill/>
        </p:spPr>
        <p:txBody>
          <a:bodyPr wrap="none" rtlCol="0">
            <a:spAutoFit/>
          </a:bodyPr>
          <a:lstStyle/>
          <a:p>
            <a:r>
              <a:rPr lang="it-IT" dirty="0"/>
              <a:t>DIRITTI LEGALI</a:t>
            </a:r>
          </a:p>
        </p:txBody>
      </p:sp>
      <p:sp>
        <p:nvSpPr>
          <p:cNvPr id="12" name="CasellaDiTesto 11">
            <a:extLst>
              <a:ext uri="{FF2B5EF4-FFF2-40B4-BE49-F238E27FC236}">
                <a16:creationId xmlns:a16="http://schemas.microsoft.com/office/drawing/2014/main" id="{796D448F-5953-4424-AB09-61E578C7BA2C}"/>
              </a:ext>
            </a:extLst>
          </p:cNvPr>
          <p:cNvSpPr txBox="1"/>
          <p:nvPr/>
        </p:nvSpPr>
        <p:spPr>
          <a:xfrm>
            <a:off x="1187624" y="3499115"/>
            <a:ext cx="2592287" cy="369332"/>
          </a:xfrm>
          <a:prstGeom prst="rect">
            <a:avLst/>
          </a:prstGeom>
          <a:noFill/>
        </p:spPr>
        <p:txBody>
          <a:bodyPr wrap="square" rtlCol="0">
            <a:spAutoFit/>
          </a:bodyPr>
          <a:lstStyle/>
          <a:p>
            <a:r>
              <a:rPr lang="it-IT" dirty="0"/>
              <a:t>DIRITTI SOCIALI</a:t>
            </a:r>
          </a:p>
        </p:txBody>
      </p:sp>
      <p:sp>
        <p:nvSpPr>
          <p:cNvPr id="13" name="CasellaDiTesto 12">
            <a:extLst>
              <a:ext uri="{FF2B5EF4-FFF2-40B4-BE49-F238E27FC236}">
                <a16:creationId xmlns:a16="http://schemas.microsoft.com/office/drawing/2014/main" id="{906B8CB3-AFAA-42E1-8773-FA454833E5AB}"/>
              </a:ext>
            </a:extLst>
          </p:cNvPr>
          <p:cNvSpPr txBox="1"/>
          <p:nvPr/>
        </p:nvSpPr>
        <p:spPr>
          <a:xfrm>
            <a:off x="1196491" y="4122508"/>
            <a:ext cx="2037737" cy="369332"/>
          </a:xfrm>
          <a:prstGeom prst="rect">
            <a:avLst/>
          </a:prstGeom>
          <a:noFill/>
        </p:spPr>
        <p:txBody>
          <a:bodyPr wrap="none" rtlCol="0">
            <a:spAutoFit/>
          </a:bodyPr>
          <a:lstStyle/>
          <a:p>
            <a:r>
              <a:rPr lang="it-IT" dirty="0"/>
              <a:t>DIRITTI POLITICI</a:t>
            </a:r>
          </a:p>
        </p:txBody>
      </p:sp>
      <p:sp>
        <p:nvSpPr>
          <p:cNvPr id="14" name="CasellaDiTesto 13">
            <a:extLst>
              <a:ext uri="{FF2B5EF4-FFF2-40B4-BE49-F238E27FC236}">
                <a16:creationId xmlns:a16="http://schemas.microsoft.com/office/drawing/2014/main" id="{D35E2F6B-DCC8-41F6-8837-3490F105E621}"/>
              </a:ext>
            </a:extLst>
          </p:cNvPr>
          <p:cNvSpPr txBox="1"/>
          <p:nvPr/>
        </p:nvSpPr>
        <p:spPr>
          <a:xfrm>
            <a:off x="1187624" y="4784560"/>
            <a:ext cx="2383986" cy="369332"/>
          </a:xfrm>
          <a:prstGeom prst="rect">
            <a:avLst/>
          </a:prstGeom>
          <a:noFill/>
        </p:spPr>
        <p:txBody>
          <a:bodyPr wrap="none" rtlCol="0">
            <a:spAutoFit/>
          </a:bodyPr>
          <a:lstStyle/>
          <a:p>
            <a:r>
              <a:rPr lang="it-IT" dirty="0"/>
              <a:t>DIRITTI ECONOMICI</a:t>
            </a:r>
          </a:p>
        </p:txBody>
      </p:sp>
      <p:sp>
        <p:nvSpPr>
          <p:cNvPr id="15" name="CasellaDiTesto 14">
            <a:extLst>
              <a:ext uri="{FF2B5EF4-FFF2-40B4-BE49-F238E27FC236}">
                <a16:creationId xmlns:a16="http://schemas.microsoft.com/office/drawing/2014/main" id="{1B658404-9A93-496C-A6AB-879546D89988}"/>
              </a:ext>
            </a:extLst>
          </p:cNvPr>
          <p:cNvSpPr txBox="1"/>
          <p:nvPr/>
        </p:nvSpPr>
        <p:spPr>
          <a:xfrm>
            <a:off x="1196491" y="5514902"/>
            <a:ext cx="3529812" cy="369332"/>
          </a:xfrm>
          <a:prstGeom prst="rect">
            <a:avLst/>
          </a:prstGeom>
          <a:noFill/>
        </p:spPr>
        <p:txBody>
          <a:bodyPr wrap="none" rtlCol="0">
            <a:spAutoFit/>
          </a:bodyPr>
          <a:lstStyle/>
          <a:p>
            <a:r>
              <a:rPr lang="it-IT" dirty="0"/>
              <a:t>DIRITTI SOCIALI E CULTURALI</a:t>
            </a:r>
          </a:p>
        </p:txBody>
      </p:sp>
    </p:spTree>
    <p:extLst>
      <p:ext uri="{BB962C8B-B14F-4D97-AF65-F5344CB8AC3E}">
        <p14:creationId xmlns:p14="http://schemas.microsoft.com/office/powerpoint/2010/main" val="821616200"/>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219</TotalTime>
  <Words>714</Words>
  <Application>Microsoft Office PowerPoint</Application>
  <PresentationFormat>Presentazione su schermo (4:3)</PresentationFormat>
  <Paragraphs>55</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Arial Rounded MT Bold</vt:lpstr>
      <vt:lpstr>Impact</vt:lpstr>
      <vt:lpstr>Times New Roman</vt:lpstr>
      <vt:lpstr>NewsPrint</vt:lpstr>
      <vt:lpstr>CONCETTO DI DEMOCRAZIA E DIRITTI UMANI</vt:lpstr>
      <vt:lpstr>Presentazione standard di PowerPoint</vt:lpstr>
      <vt:lpstr>Presentazione standard di PowerPoint</vt:lpstr>
      <vt:lpstr>Presentazione standard di PowerPoint</vt:lpstr>
      <vt:lpstr>Presentazione standard di PowerPoint</vt:lpstr>
      <vt:lpstr>Presentazione standard di PowerPoint</vt:lpstr>
      <vt:lpstr>CLICCA QUI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CONCETTO DI DEMOCRAZIA E DIRITTI UMANI</dc:title>
  <dc:creator>alunno11</dc:creator>
  <cp:lastModifiedBy>Lucio Salerno</cp:lastModifiedBy>
  <cp:revision>23</cp:revision>
  <dcterms:created xsi:type="dcterms:W3CDTF">2019-11-28T14:00:50Z</dcterms:created>
  <dcterms:modified xsi:type="dcterms:W3CDTF">2019-12-09T21:13:30Z</dcterms:modified>
</cp:coreProperties>
</file>